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2" r:id="rId4"/>
    <p:sldId id="274" r:id="rId5"/>
    <p:sldId id="276" r:id="rId6"/>
    <p:sldId id="277" r:id="rId7"/>
    <p:sldId id="272" r:id="rId8"/>
    <p:sldId id="268" r:id="rId9"/>
    <p:sldId id="279" r:id="rId10"/>
    <p:sldId id="280" r:id="rId11"/>
    <p:sldId id="278" r:id="rId12"/>
    <p:sldId id="271" r:id="rId13"/>
    <p:sldId id="269" r:id="rId14"/>
    <p:sldId id="270" r:id="rId15"/>
    <p:sldId id="275" r:id="rId16"/>
    <p:sldId id="267" r:id="rId17"/>
    <p:sldId id="263" r:id="rId18"/>
    <p:sldId id="264" r:id="rId19"/>
    <p:sldId id="265" r:id="rId20"/>
    <p:sldId id="266" r:id="rId21"/>
    <p:sldId id="26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446"/>
    <a:srgbClr val="66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596C80-294E-411A-9A73-62A372D1E72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18CAFB-8448-4BB7-B25B-F982BE6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5D6FD-A59B-41F9-AE73-B0482B4F7EA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7D0025-4ABB-4BD5-9F13-5503336F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MSDE cannot advocate for more slots but parents</a:t>
            </a:r>
            <a:r>
              <a:rPr lang="en-US" baseline="0" dirty="0" smtClean="0"/>
              <a:t> can contact local elected officials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HCPSS AW liaison</a:t>
            </a:r>
            <a:r>
              <a:rPr lang="en-US" baseline="0" dirty="0" smtClean="0"/>
              <a:t> – Terri Savage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</a:t>
            </a:r>
            <a:r>
              <a:rPr lang="en-US" baseline="0" dirty="0" smtClean="0"/>
              <a:t> LOC meeting – need full honesty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you leave</a:t>
            </a:r>
            <a:r>
              <a:rPr lang="en-US" baseline="0" dirty="0" smtClean="0"/>
              <a:t> here with less questions than what you came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 of so</a:t>
            </a:r>
            <a:r>
              <a:rPr lang="en-US" baseline="0" dirty="0" smtClean="0"/>
              <a:t> many people from varying backgrounds allows us access to a wide-range of resources that are outside the scope of autism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Financial: waiver = waives parent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6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Financial: waiver = waives parent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0025-4ABB-4BD5-9F13-5503336F80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5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0400" cy="3810000"/>
          </a:xfrm>
          <a:prstGeom prst="rect">
            <a:avLst/>
          </a:prstGeom>
          <a:solidFill>
            <a:srgbClr val="666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 baseline="0">
                <a:solidFill>
                  <a:srgbClr val="492446"/>
                </a:solidFill>
                <a:latin typeface="Palatino Linotype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</a:p>
          <a:p>
            <a:endParaRPr kumimoji="0" lang="en-US" dirty="0" smtClean="0"/>
          </a:p>
          <a:p>
            <a:r>
              <a:rPr kumimoji="0" lang="en-US" dirty="0" smtClean="0"/>
              <a:t>Presenter’s Name</a:t>
            </a:r>
            <a:br>
              <a:rPr kumimoji="0" lang="en-US" dirty="0" smtClean="0"/>
            </a:br>
            <a:r>
              <a:rPr kumimoji="0" lang="en-US" dirty="0" smtClean="0"/>
              <a:t>Presentation Venue</a:t>
            </a:r>
          </a:p>
          <a:p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22" name="Isosceles Triangle 21"/>
          <p:cNvSpPr/>
          <p:nvPr userDrawn="1"/>
        </p:nvSpPr>
        <p:spPr>
          <a:xfrm rot="5400000">
            <a:off x="5181600" y="533400"/>
            <a:ext cx="3962400" cy="2590800"/>
          </a:xfrm>
          <a:prstGeom prst="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5105400" y="533400"/>
            <a:ext cx="3962400" cy="2590800"/>
          </a:xfrm>
          <a:prstGeom prst="triangle">
            <a:avLst/>
          </a:prstGeom>
          <a:solidFill>
            <a:srgbClr val="492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1046-B85C-4F81-B681-1AF929E64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4885191"/>
            <a:ext cx="3474728" cy="1702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1046-B85C-4F81-B681-1AF929E64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roege\Desktop\TCC logo no word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1046-B85C-4F81-B681-1AF929E64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1046-B85C-4F81-B681-1AF929E64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1046-B85C-4F81-B681-1AF929E64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4959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921" y="1816393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061046-B85C-4F81-B681-1AF929E648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3" descr="C:\Users\adroege\Desktop\TCC logo no wor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80501"/>
            <a:ext cx="1905000" cy="933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7" r:id="rId4"/>
    <p:sldLayoutId id="2147483676" r:id="rId5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0" sz="2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Courier New" pitchFamily="49" charset="0"/>
        <a:buChar char="o"/>
        <a:defRPr kumimoji="0"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Palatino Linotype" pitchFamily="18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Palatino Linotype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458200" cy="1470025"/>
          </a:xfrm>
        </p:spPr>
        <p:txBody>
          <a:bodyPr/>
          <a:lstStyle/>
          <a:p>
            <a:r>
              <a:rPr lang="en-US" dirty="0" smtClean="0"/>
              <a:t>The Autism Waiver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953000" cy="1752600"/>
          </a:xfrm>
        </p:spPr>
        <p:txBody>
          <a:bodyPr/>
          <a:lstStyle/>
          <a:p>
            <a:r>
              <a:rPr lang="en-US" smtClean="0"/>
              <a:t>What </a:t>
            </a:r>
            <a:r>
              <a:rPr lang="en-US"/>
              <a:t>Y</a:t>
            </a:r>
            <a:r>
              <a:rPr lang="en-US" smtClean="0"/>
              <a:t>ou </a:t>
            </a:r>
            <a:r>
              <a:rPr lang="en-US" dirty="0"/>
              <a:t>N</a:t>
            </a:r>
            <a:r>
              <a:rPr lang="en-US" smtClean="0"/>
              <a:t>eed to Know</a:t>
            </a:r>
            <a:endParaRPr lang="en-US" dirty="0">
              <a:solidFill>
                <a:srgbClr val="492446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800600"/>
            <a:ext cx="54864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366"/>
                </a:solidFill>
                <a:effectLst/>
                <a:uLnTx/>
                <a:uFillTx/>
                <a:latin typeface="Palatino Linotype" pitchFamily="18" charset="0"/>
              </a:rPr>
              <a:t>Sheri Weissman, LCSW, C-ASWCM</a:t>
            </a:r>
            <a:endParaRPr lang="en-US" sz="2200" dirty="0" smtClean="0">
              <a:solidFill>
                <a:srgbClr val="666366"/>
              </a:solidFill>
              <a:latin typeface="Palatino Linotype" pitchFamily="18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366"/>
                </a:solidFill>
                <a:effectLst/>
                <a:uLnTx/>
                <a:uFillTx/>
                <a:latin typeface="Palatino Linotype" pitchFamily="18" charset="0"/>
              </a:rPr>
              <a:t>September 2017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666366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Eligibility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86700" cy="438703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MSDE </a:t>
            </a:r>
            <a:r>
              <a:rPr lang="en-US" sz="2400" u="sng" dirty="0" smtClean="0"/>
              <a:t>will not</a:t>
            </a:r>
            <a:r>
              <a:rPr lang="en-US" sz="2400" dirty="0" smtClean="0"/>
              <a:t> accept the following as documentation </a:t>
            </a:r>
            <a:r>
              <a:rPr lang="en-US" sz="2400" dirty="0" smtClean="0"/>
              <a:t>of </a:t>
            </a:r>
            <a:r>
              <a:rPr lang="en-US" sz="2400" dirty="0" smtClean="0"/>
              <a:t>diagnosis: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Doctor’s script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</a:t>
            </a:r>
            <a:r>
              <a:rPr lang="en-US" sz="2400" dirty="0" smtClean="0"/>
              <a:t>etter from a professional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Psychological evaluation </a:t>
            </a:r>
            <a:r>
              <a:rPr lang="en-US" sz="2400" dirty="0" smtClean="0"/>
              <a:t>is more </a:t>
            </a:r>
            <a:r>
              <a:rPr lang="en-US" sz="2400" dirty="0" smtClean="0"/>
              <a:t>than 3 years </a:t>
            </a:r>
            <a:r>
              <a:rPr lang="en-US" sz="2400" dirty="0" smtClean="0"/>
              <a:t>old when there is no other documentation of ASD diagnosis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8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Eligibility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86700" cy="4387035"/>
          </a:xfrm>
        </p:spPr>
        <p:txBody>
          <a:bodyPr>
            <a:normAutofit/>
          </a:bodyPr>
          <a:lstStyle/>
          <a:p>
            <a:r>
              <a:rPr lang="en-US" dirty="0" smtClean="0"/>
              <a:t>Medical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determined by LOC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safely supported in community </a:t>
            </a:r>
          </a:p>
          <a:p>
            <a:r>
              <a:rPr lang="en-US" dirty="0" smtClean="0"/>
              <a:t>Financial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&lt; $2,000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any transferred amounts must be used to fund items for child/young adult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15364" name="Picture 4" descr="C:\Users\slw\AppData\Local\Microsoft\Windows\Temporary Internet Files\Content.IE5\C0W0XL4R\checklis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767" y="4245543"/>
            <a:ext cx="2322059" cy="2182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8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587829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Medical Assistance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86700" cy="4234635"/>
          </a:xfrm>
        </p:spPr>
        <p:txBody>
          <a:bodyPr>
            <a:normAutofit/>
          </a:bodyPr>
          <a:lstStyle/>
          <a:p>
            <a:r>
              <a:rPr lang="en-US" dirty="0" err="1" smtClean="0"/>
              <a:t>Payor</a:t>
            </a:r>
            <a:r>
              <a:rPr lang="en-US" dirty="0" smtClean="0"/>
              <a:t> of last resort</a:t>
            </a:r>
          </a:p>
          <a:p>
            <a:r>
              <a:rPr lang="en-US" u="sng" dirty="0" smtClean="0"/>
              <a:t>MCO</a:t>
            </a:r>
            <a:r>
              <a:rPr lang="en-US" dirty="0" smtClean="0"/>
              <a:t>: medical services</a:t>
            </a:r>
          </a:p>
          <a:p>
            <a:r>
              <a:rPr lang="en-US" u="sng" dirty="0" smtClean="0"/>
              <a:t>Fee for service</a:t>
            </a:r>
            <a:r>
              <a:rPr lang="en-US" dirty="0" smtClean="0"/>
              <a:t>: OT, PT, speech, mental health</a:t>
            </a:r>
          </a:p>
          <a:p>
            <a:endParaRPr lang="en-US" sz="2400" dirty="0" smtClean="0"/>
          </a:p>
          <a:p>
            <a:pPr marL="109728" indent="0">
              <a:buNone/>
            </a:pPr>
            <a:endParaRPr lang="en-US" sz="32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524000"/>
            <a:ext cx="7772400" cy="3352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Autism </a:t>
            </a:r>
            <a:r>
              <a:rPr lang="en-US" sz="3600" b="1" dirty="0" smtClean="0">
                <a:latin typeface="Georgia" panose="02040502050405020303" pitchFamily="18" charset="0"/>
              </a:rPr>
              <a:t>Waiver Services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316728"/>
            <a:ext cx="8382000" cy="4234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Residential Habilitation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Family Consultation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Intensive Individual Support Services (IISS)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Respite</a:t>
            </a:r>
            <a:endParaRPr lang="en-US" dirty="0"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Therapeutic Integration (TI)/Intensive 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Environmental Accessibility Adaptation (EAA)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Adult Life Planning (ALP)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Arial" charset="0"/>
              </a:rPr>
              <a:t>Service Coordination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Service Coordination Requirements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715000" cy="4234635"/>
          </a:xfrm>
        </p:spPr>
        <p:txBody>
          <a:bodyPr>
            <a:normAutofit/>
          </a:bodyPr>
          <a:lstStyle/>
          <a:p>
            <a:r>
              <a:rPr lang="en-US" dirty="0" smtClean="0"/>
              <a:t>Monthly contact</a:t>
            </a:r>
          </a:p>
          <a:p>
            <a:r>
              <a:rPr lang="en-US" dirty="0" smtClean="0"/>
              <a:t>Quarterly visits</a:t>
            </a:r>
          </a:p>
          <a:p>
            <a:r>
              <a:rPr lang="en-US" dirty="0" smtClean="0"/>
              <a:t>Annual home visits</a:t>
            </a:r>
          </a:p>
          <a:p>
            <a:r>
              <a:rPr lang="en-US" dirty="0" smtClean="0"/>
              <a:t>Initial/reassessments</a:t>
            </a:r>
          </a:p>
          <a:p>
            <a:r>
              <a:rPr lang="en-US" dirty="0" smtClean="0"/>
              <a:t>Assist with service acquisition</a:t>
            </a:r>
          </a:p>
          <a:p>
            <a:r>
              <a:rPr lang="en-US" dirty="0" smtClean="0"/>
              <a:t>Track service hours</a:t>
            </a:r>
          </a:p>
          <a:p>
            <a:r>
              <a:rPr lang="en-US" dirty="0" smtClean="0"/>
              <a:t>Coordinate with MSDE and MDH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16388" name="Picture 4" descr="C:\Users\slw\AppData\Local\Microsoft\Windows\Temporary Internet Files\Content.IE5\C0W0XL4R\stak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10" y="1676401"/>
            <a:ext cx="3124200" cy="320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Service Coordination Extras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234635"/>
          </a:xfrm>
        </p:spPr>
        <p:txBody>
          <a:bodyPr>
            <a:normAutofit/>
          </a:bodyPr>
          <a:lstStyle/>
          <a:p>
            <a:r>
              <a:rPr lang="en-US" dirty="0" smtClean="0"/>
              <a:t>Alternate funding sources</a:t>
            </a:r>
          </a:p>
          <a:p>
            <a:r>
              <a:rPr lang="en-US" dirty="0" smtClean="0"/>
              <a:t>Professionals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Attend meetings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Crises/emergencies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8" name="Picture 4" descr="C:\Users\slw\AppData\Local\Microsoft\Windows\Temporary Internet Files\Content.IE5\C0W0XL4R\stak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1"/>
            <a:ext cx="3124200" cy="320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The Registry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86700" cy="42346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Official start of application process</a:t>
            </a:r>
          </a:p>
          <a:p>
            <a:r>
              <a:rPr lang="en-US" sz="2400" dirty="0" smtClean="0"/>
              <a:t>Number to call: 1-866-417-3480</a:t>
            </a:r>
          </a:p>
          <a:p>
            <a:r>
              <a:rPr lang="en-US" sz="2400" dirty="0" smtClean="0"/>
              <a:t>Letter confirming your child’s spot on list</a:t>
            </a:r>
          </a:p>
          <a:p>
            <a:r>
              <a:rPr lang="en-US" sz="2400" dirty="0" smtClean="0"/>
              <a:t>9</a:t>
            </a:r>
            <a:r>
              <a:rPr lang="en-US" sz="2400" dirty="0"/>
              <a:t> </a:t>
            </a:r>
            <a:r>
              <a:rPr lang="en-US" sz="2400" dirty="0" smtClean="0"/>
              <a:t>year wait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2053" name="Picture 5" descr="C:\Users\slw\AppData\Local\Microsoft\Windows\Temporary Internet Files\Content.IE5\C0W0XL4R\blogroll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3276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While you wait…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965"/>
            <a:ext cx="7886700" cy="42346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Update registry when demographic info changes</a:t>
            </a:r>
          </a:p>
          <a:p>
            <a:r>
              <a:rPr lang="en-US" sz="2400" dirty="0" smtClean="0"/>
              <a:t>Child’s finances – no more than $2,000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opies of stocks/bonds, 3 </a:t>
            </a:r>
            <a:r>
              <a:rPr lang="en-US" sz="2200" dirty="0" err="1" smtClean="0"/>
              <a:t>mos</a:t>
            </a:r>
            <a:r>
              <a:rPr lang="en-US" sz="2200" dirty="0" smtClean="0"/>
              <a:t> of checking/savings accounts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Verification of identity, citizenship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opy of passport, official birth certificate, SS card, most current IEP</a:t>
            </a:r>
          </a:p>
          <a:p>
            <a:r>
              <a:rPr lang="en-US" sz="2400" dirty="0" smtClean="0"/>
              <a:t>Diagnosis document - must be current and demonstrate use of EBP assessments</a:t>
            </a:r>
          </a:p>
          <a:p>
            <a:r>
              <a:rPr lang="en-US" sz="2400" dirty="0" smtClean="0"/>
              <a:t>Advocate for more slots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25561"/>
            <a:ext cx="1992483" cy="27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The Letter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898" y="1381626"/>
            <a:ext cx="50673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Contact the HCPSS AW liaison</a:t>
            </a:r>
          </a:p>
          <a:p>
            <a:pPr>
              <a:buNone/>
            </a:pPr>
            <a:r>
              <a:rPr lang="en-US" sz="2400" dirty="0" smtClean="0"/>
              <a:t>                 410-313-5353</a:t>
            </a:r>
          </a:p>
          <a:p>
            <a:r>
              <a:rPr lang="en-US" sz="2400" dirty="0" smtClean="0"/>
              <a:t>AW liaison sends email to you and The Center</a:t>
            </a:r>
          </a:p>
          <a:p>
            <a:r>
              <a:rPr lang="en-US" sz="2400" dirty="0" smtClean="0"/>
              <a:t>The Center sends email with details about next steps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3401" y="1752600"/>
            <a:ext cx="2971800" cy="3581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228698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59" y="4023817"/>
            <a:ext cx="2717800" cy="23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Meetings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86700" cy="4234635"/>
          </a:xfrm>
        </p:spPr>
        <p:txBody>
          <a:bodyPr>
            <a:normAutofit/>
          </a:bodyPr>
          <a:lstStyle/>
          <a:p>
            <a:r>
              <a:rPr lang="en-US" dirty="0" smtClean="0"/>
              <a:t>Pre-enrollment with The Center service coordinator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eview MA app, brief review of Waiver, review assessment form</a:t>
            </a:r>
          </a:p>
          <a:p>
            <a:r>
              <a:rPr lang="en-US" dirty="0" smtClean="0"/>
              <a:t>Initial assessment at school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chool psychologist, special educator, The Center SC, parent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asic and functional life skills, maladaptive behaviors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My Goal…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86700" cy="46156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14800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599"/>
            <a:ext cx="2615837" cy="3487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24" y="2307924"/>
            <a:ext cx="253197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Enrollment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56388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July 1</a:t>
            </a:r>
            <a:r>
              <a:rPr lang="en-US" baseline="30000" dirty="0" smtClean="0"/>
              <a:t>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Post-enrollment meeting with The Center SC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eview AW in depth, complete Risk Assessment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Choose MCO, AW service provider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use at least </a:t>
            </a:r>
            <a:r>
              <a:rPr lang="en-US" u="sng" dirty="0" smtClean="0"/>
              <a:t>1</a:t>
            </a:r>
            <a:r>
              <a:rPr lang="en-US" dirty="0" smtClean="0"/>
              <a:t> child specific service per month</a:t>
            </a:r>
            <a:endParaRPr lang="en-US" u="sng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590800" y="14478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18434" name="Picture 2" descr="C:\Users\slw\AppData\Local\Microsoft\Windows\Temporary Internet Files\Content.IE5\32RO4NX3\Approve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90396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6187" y="30480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Sheri Weissman, LCSW, C-ASWCM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410-987-1048, ext 325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sweissman@coordinatingcenter.org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History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3352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Home and Community Based Waiver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2000 – CMS approved 500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2002 – 900 slots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2013 – 1,000 slots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2017 – 1,100 slots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MDH oversees, MSDE administers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Service coordination: in-house or contracted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ildin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295400"/>
            <a:ext cx="2296493" cy="2200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The Coordinating Center…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86700" cy="446323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sz="2400" dirty="0" smtClean="0">
                <a:latin typeface="Palatino Linotype" panose="02040502050505030304" pitchFamily="18" charset="0"/>
              </a:rPr>
              <a:t>Is the largest independent 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community care coordination 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organization in Maryland and serves 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10,000 individuals annually</a:t>
            </a:r>
          </a:p>
          <a:p>
            <a:pPr>
              <a:buClr>
                <a:srgbClr val="92D050"/>
              </a:buClr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Clr>
                <a:srgbClr val="92D050"/>
              </a:buClr>
            </a:pPr>
            <a:r>
              <a:rPr lang="en-US" sz="2400" dirty="0" smtClean="0">
                <a:latin typeface="Palatino Linotype" panose="02040502050505030304" pitchFamily="18" charset="0"/>
              </a:rPr>
              <a:t>Has been rooted in the community 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for more than three decades</a:t>
            </a:r>
          </a:p>
          <a:p>
            <a:pPr>
              <a:buClr>
                <a:srgbClr val="92D050"/>
              </a:buClr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Clr>
                <a:srgbClr val="92D050"/>
              </a:buClr>
            </a:pPr>
            <a:r>
              <a:rPr lang="en-US" sz="2400" dirty="0" smtClean="0">
                <a:latin typeface="Palatino Linotype" panose="02040502050505030304" pitchFamily="18" charset="0"/>
              </a:rPr>
              <a:t>Employs more than 300 highly qualified </a:t>
            </a:r>
            <a:r>
              <a:rPr lang="en-US" sz="2400" dirty="0" smtClean="0"/>
              <a:t>licensed </a:t>
            </a:r>
            <a:r>
              <a:rPr lang="en-US" sz="2400" dirty="0" smtClean="0">
                <a:latin typeface="Palatino Linotype" pitchFamily="18" charset="0"/>
              </a:rPr>
              <a:t>nurses, certified social workers, community health workers housing specialists, and supports planners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Meet The Autism Team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31083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endParaRPr lang="en-US" sz="2400" dirty="0" smtClean="0"/>
          </a:p>
          <a:p>
            <a:pPr marL="109728" indent="0">
              <a:buClr>
                <a:srgbClr val="92D050"/>
              </a:buClr>
              <a:buNone/>
            </a:pPr>
            <a:endParaRPr lang="en-US" sz="2400" dirty="0" smtClean="0"/>
          </a:p>
          <a:p>
            <a:pPr>
              <a:buClr>
                <a:srgbClr val="92D050"/>
              </a:buClr>
              <a:buNone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Clr>
                <a:srgbClr val="92D050"/>
              </a:buClr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Clr>
                <a:srgbClr val="92D050"/>
              </a:buClr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utism_awareness_ribbon-20051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609600"/>
            <a:ext cx="572977" cy="993566"/>
          </a:xfrm>
          <a:prstGeom prst="rect">
            <a:avLst/>
          </a:prstGeom>
        </p:spPr>
      </p:pic>
      <p:pic>
        <p:nvPicPr>
          <p:cNvPr id="9" name="Picture 8" descr="Autism_awareness_ribbon-20051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572977" cy="993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9318"/>
            <a:ext cx="3087577" cy="3959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5566"/>
            <a:ext cx="3352800" cy="39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Meet The Autism Team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31083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sz="2400" b="1" dirty="0" smtClean="0"/>
              <a:t>Sheri Weissman</a:t>
            </a:r>
            <a:r>
              <a:rPr lang="en-US" sz="2400" dirty="0" smtClean="0"/>
              <a:t> – over 15 years with team. Experience as TSS at Pressley Ridge Schools; 1:1, temporary teacher at KKS LEAP</a:t>
            </a:r>
          </a:p>
          <a:p>
            <a:pPr>
              <a:buClr>
                <a:srgbClr val="92D050"/>
              </a:buClr>
            </a:pPr>
            <a:r>
              <a:rPr lang="en-US" sz="2400" b="1" dirty="0" smtClean="0"/>
              <a:t>Erin Schantz</a:t>
            </a:r>
            <a:r>
              <a:rPr lang="en-US" sz="2400" dirty="0" smtClean="0"/>
              <a:t> – over 7 years with team. Experience as 1:1 and behavior resource at KKS MCC; IISS tech</a:t>
            </a:r>
          </a:p>
          <a:p>
            <a:pPr>
              <a:buClr>
                <a:srgbClr val="92D050"/>
              </a:buClr>
            </a:pPr>
            <a:r>
              <a:rPr lang="en-US" sz="2400" b="1" dirty="0" smtClean="0"/>
              <a:t>Lauren Foley</a:t>
            </a:r>
            <a:r>
              <a:rPr lang="en-US" sz="2400" dirty="0" smtClean="0"/>
              <a:t> – over 5 years with team. Experience at KKS LEAP program as 1:1, TA, and provisional teacher; nanny for child with autism</a:t>
            </a:r>
          </a:p>
          <a:p>
            <a:pPr>
              <a:buClr>
                <a:srgbClr val="92D050"/>
              </a:buClr>
            </a:pPr>
            <a:r>
              <a:rPr lang="en-US" sz="2400" b="1" dirty="0"/>
              <a:t>Kimira Lewis</a:t>
            </a:r>
            <a:r>
              <a:rPr lang="en-US" sz="2400" dirty="0"/>
              <a:t> – over 7 years with team. Experience as TA at </a:t>
            </a:r>
            <a:r>
              <a:rPr lang="en-US" sz="2400" dirty="0" err="1"/>
              <a:t>Forbush</a:t>
            </a:r>
            <a:endParaRPr lang="en-US" sz="2400" dirty="0"/>
          </a:p>
          <a:p>
            <a:pPr>
              <a:buClr>
                <a:srgbClr val="92D050"/>
              </a:buClr>
              <a:buNone/>
            </a:pPr>
            <a:endParaRPr lang="en-US" sz="2400" dirty="0" smtClean="0"/>
          </a:p>
          <a:p>
            <a:pPr>
              <a:buClr>
                <a:srgbClr val="92D050"/>
              </a:buClr>
            </a:pPr>
            <a:endParaRPr lang="en-US" sz="2400" dirty="0" smtClean="0"/>
          </a:p>
          <a:p>
            <a:pPr>
              <a:buClr>
                <a:srgbClr val="92D050"/>
              </a:buClr>
              <a:buNone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Clr>
                <a:srgbClr val="92D050"/>
              </a:buClr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Clr>
                <a:srgbClr val="92D050"/>
              </a:buClr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utism_awareness_ribbon-20051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609600"/>
            <a:ext cx="572977" cy="993566"/>
          </a:xfrm>
          <a:prstGeom prst="rect">
            <a:avLst/>
          </a:prstGeom>
        </p:spPr>
      </p:pic>
      <p:pic>
        <p:nvPicPr>
          <p:cNvPr id="9" name="Picture 8" descr="Autism_awareness_ribbon-20051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572977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Purpose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524000"/>
            <a:ext cx="44958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</a:t>
            </a:r>
            <a:r>
              <a:rPr lang="en-US" dirty="0" smtClean="0"/>
              <a:t>To prevent the hospitalization and institutionalization of children with Autism Spectrum Disorder by providing them with supports in their homes and community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2056" name="Object 5"/>
          <p:cNvGraphicFramePr>
            <a:graphicFrameLocks noChangeAspect="1"/>
          </p:cNvGraphicFramePr>
          <p:nvPr/>
        </p:nvGraphicFramePr>
        <p:xfrm>
          <a:off x="1143000" y="1828800"/>
          <a:ext cx="2819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Clip" r:id="rId4" imgW="2036880" imgH="2809440" progId="">
                  <p:embed/>
                </p:oleObj>
              </mc:Choice>
              <mc:Fallback>
                <p:oleObj name="Clip" r:id="rId4" imgW="2036880" imgH="28094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28194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Eligibility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86700" cy="4387035"/>
          </a:xfrm>
        </p:spPr>
        <p:txBody>
          <a:bodyPr>
            <a:normAutofit/>
          </a:bodyPr>
          <a:lstStyle/>
          <a:p>
            <a:r>
              <a:rPr lang="en-US" dirty="0" smtClean="0"/>
              <a:t>Technical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IFSP or IEP with </a:t>
            </a:r>
            <a:r>
              <a:rPr lang="en-US" sz="2400" u="sng" dirty="0" smtClean="0"/>
              <a:t>at least</a:t>
            </a:r>
            <a:r>
              <a:rPr lang="en-US" sz="2400" dirty="0" smtClean="0"/>
              <a:t> 15 hours of special </a:t>
            </a:r>
            <a:r>
              <a:rPr lang="en-US" sz="2400" dirty="0" err="1" smtClean="0"/>
              <a:t>ed</a:t>
            </a:r>
            <a:r>
              <a:rPr lang="en-US" sz="2400" dirty="0" smtClean="0"/>
              <a:t>/related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between 1 and 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MSDE approved school; </a:t>
            </a:r>
            <a:r>
              <a:rPr lang="en-US" sz="2400" u="sng" dirty="0" smtClean="0"/>
              <a:t>NO</a:t>
            </a:r>
            <a:r>
              <a:rPr lang="en-US" sz="2400" dirty="0" smtClean="0"/>
              <a:t> private or home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Diagnosis of ASD confirmed by documentation from within the past </a:t>
            </a:r>
            <a:r>
              <a:rPr lang="en-US" sz="2400" u="sng" dirty="0" smtClean="0"/>
              <a:t>3</a:t>
            </a:r>
            <a:r>
              <a:rPr lang="en-US" sz="2400" dirty="0" smtClean="0"/>
              <a:t> years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6" name="Picture 4" descr="C:\Users\slw\AppData\Local\Microsoft\Windows\Temporary Internet Files\Content.IE5\C0W0XL4R\checklis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767" y="4302613"/>
            <a:ext cx="2322059" cy="2182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Eligibility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86700" cy="4387035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600" dirty="0" smtClean="0"/>
              <a:t>MSDE </a:t>
            </a:r>
            <a:r>
              <a:rPr lang="en-US" sz="2600" u="sng" dirty="0" smtClean="0"/>
              <a:t>requires</a:t>
            </a:r>
            <a:r>
              <a:rPr lang="en-US" sz="2600" dirty="0" smtClean="0"/>
              <a:t> that d</a:t>
            </a:r>
            <a:r>
              <a:rPr lang="en-US" sz="2600" dirty="0" smtClean="0"/>
              <a:t>ocumentation </a:t>
            </a:r>
            <a:r>
              <a:rPr lang="en-US" sz="2600" dirty="0" smtClean="0"/>
              <a:t>of diagnosis </a:t>
            </a:r>
            <a:r>
              <a:rPr lang="en-US" sz="2600" dirty="0" smtClean="0"/>
              <a:t>must be a psychological </a:t>
            </a:r>
            <a:r>
              <a:rPr lang="en-US" sz="2600" dirty="0" smtClean="0"/>
              <a:t>evaluation </a:t>
            </a:r>
            <a:r>
              <a:rPr lang="en-US" sz="2600" dirty="0" smtClean="0"/>
              <a:t>that includes the </a:t>
            </a:r>
            <a:r>
              <a:rPr lang="en-US" sz="2600" dirty="0" smtClean="0"/>
              <a:t>following components</a:t>
            </a:r>
            <a:r>
              <a:rPr lang="en-US" sz="2600" dirty="0" smtClean="0"/>
              <a:t>: 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Relevant background info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Standardized rating scales addressing ASD symptoms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Direct observation of student functioning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Summary integrating assessment data and explicitly addressing diagnostic criteria for ASD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Report explicitly identifying the child/young adult as having ASD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Completed by MSDE school psychologist or MDH-licensed professional under Health Occupations Article</a:t>
            </a:r>
            <a:endParaRPr lang="en-US" sz="2400" dirty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22313" y="1600200"/>
            <a:ext cx="7772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tion 1">
  <a:themeElements>
    <a:clrScheme name="Custom 15">
      <a:dk1>
        <a:sysClr val="windowText" lastClr="000000"/>
      </a:dk1>
      <a:lt1>
        <a:sysClr val="window" lastClr="FFFFFF"/>
      </a:lt1>
      <a:dk2>
        <a:srgbClr val="492446"/>
      </a:dk2>
      <a:lt2>
        <a:srgbClr val="FFFFFF"/>
      </a:lt2>
      <a:accent1>
        <a:srgbClr val="FF6601"/>
      </a:accent1>
      <a:accent2>
        <a:srgbClr val="FF66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CC7474"/>
      </a:accent6>
      <a:hlink>
        <a:srgbClr val="0000FF"/>
      </a:hlink>
      <a:folHlink>
        <a:srgbClr val="92009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893</TotalTime>
  <Words>731</Words>
  <Application>Microsoft Office PowerPoint</Application>
  <PresentationFormat>On-screen Show (4:3)</PresentationFormat>
  <Paragraphs>214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Georgia</vt:lpstr>
      <vt:lpstr>Palatino Linotype</vt:lpstr>
      <vt:lpstr>Wingdings</vt:lpstr>
      <vt:lpstr>Wingdings 2</vt:lpstr>
      <vt:lpstr>Option 1</vt:lpstr>
      <vt:lpstr>Clip</vt:lpstr>
      <vt:lpstr>The Autism Waiver</vt:lpstr>
      <vt:lpstr>My Goal…</vt:lpstr>
      <vt:lpstr>History</vt:lpstr>
      <vt:lpstr>The Coordinating Center…</vt:lpstr>
      <vt:lpstr>Meet The Autism Team</vt:lpstr>
      <vt:lpstr>Meet The Autism Team</vt:lpstr>
      <vt:lpstr>Purpose</vt:lpstr>
      <vt:lpstr>Eligibility</vt:lpstr>
      <vt:lpstr>Eligibility</vt:lpstr>
      <vt:lpstr>Eligibility</vt:lpstr>
      <vt:lpstr>Eligibility</vt:lpstr>
      <vt:lpstr>Medical Assistance</vt:lpstr>
      <vt:lpstr>Autism Waiver Services</vt:lpstr>
      <vt:lpstr>Service Coordination Requirements</vt:lpstr>
      <vt:lpstr>Service Coordination Extras</vt:lpstr>
      <vt:lpstr>The Registry</vt:lpstr>
      <vt:lpstr>While you wait…</vt:lpstr>
      <vt:lpstr>The Letter</vt:lpstr>
      <vt:lpstr>Meetings</vt:lpstr>
      <vt:lpstr>Enrollment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localroot</dc:creator>
  <cp:lastModifiedBy>Sheri  Weissman</cp:lastModifiedBy>
  <cp:revision>256</cp:revision>
  <cp:lastPrinted>2017-09-27T19:21:39Z</cp:lastPrinted>
  <dcterms:created xsi:type="dcterms:W3CDTF">2015-08-06T18:18:18Z</dcterms:created>
  <dcterms:modified xsi:type="dcterms:W3CDTF">2017-09-27T19:27:31Z</dcterms:modified>
</cp:coreProperties>
</file>